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Instrument Sans Semi Bold" panose="020B0604020202020204" charset="0"/>
      <p:regular r:id="rId17"/>
    </p:embeddedFont>
    <p:embeddedFont>
      <p:font typeface="Instrument Sans Medium" panose="020B0604020202020204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72" d="100"/>
          <a:sy n="72" d="100"/>
        </p:scale>
        <p:origin x="523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621050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87297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Customer Shopping Behavior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63069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Uncovering insights from 3,900 purchases to guide strategic business decisions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0447" y="1168479"/>
            <a:ext cx="6928961" cy="6432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Strategic Recommendations</a:t>
            </a:r>
            <a:endParaRPr lang="en-US" sz="40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447" y="2120503"/>
            <a:ext cx="1029295" cy="123515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955602" y="2326362"/>
            <a:ext cx="3379589" cy="3215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Customer Loyalty Programs</a:t>
            </a:r>
            <a:endParaRPr lang="en-US" sz="2000" dirty="0"/>
          </a:p>
        </p:txBody>
      </p:sp>
      <p:sp>
        <p:nvSpPr>
          <p:cNvPr id="6" name="Text 2"/>
          <p:cNvSpPr/>
          <p:nvPr/>
        </p:nvSpPr>
        <p:spPr>
          <a:xfrm>
            <a:off x="1955602" y="2771418"/>
            <a:ext cx="6467951" cy="3293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Reward repeat buyers to move them into loyal segment</a:t>
            </a:r>
            <a:endParaRPr lang="en-US" sz="16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447" y="3355658"/>
            <a:ext cx="1029295" cy="123515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955602" y="3561517"/>
            <a:ext cx="2782133" cy="3215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Review Discount Policy</a:t>
            </a:r>
            <a:endParaRPr lang="en-US" sz="2000" dirty="0"/>
          </a:p>
        </p:txBody>
      </p:sp>
      <p:sp>
        <p:nvSpPr>
          <p:cNvPr id="9" name="Text 4"/>
          <p:cNvSpPr/>
          <p:nvPr/>
        </p:nvSpPr>
        <p:spPr>
          <a:xfrm>
            <a:off x="1955602" y="4006572"/>
            <a:ext cx="6467951" cy="3293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Balance sales boosts with margin control</a:t>
            </a:r>
            <a:endParaRPr lang="en-US" sz="16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0447" y="4590812"/>
            <a:ext cx="1029295" cy="123515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955602" y="4796671"/>
            <a:ext cx="2573179" cy="3215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Product Positioning</a:t>
            </a:r>
            <a:endParaRPr lang="en-US" sz="2000" dirty="0"/>
          </a:p>
        </p:txBody>
      </p:sp>
      <p:sp>
        <p:nvSpPr>
          <p:cNvPr id="12" name="Text 6"/>
          <p:cNvSpPr/>
          <p:nvPr/>
        </p:nvSpPr>
        <p:spPr>
          <a:xfrm>
            <a:off x="1955602" y="5241727"/>
            <a:ext cx="6467951" cy="3293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Highlight top-rated and best-selling products in campaigns</a:t>
            </a:r>
            <a:endParaRPr lang="en-US" sz="16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0447" y="5825966"/>
            <a:ext cx="1029295" cy="1235154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955602" y="6031825"/>
            <a:ext cx="2573179" cy="3215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Targeted Marketing</a:t>
            </a:r>
            <a:endParaRPr lang="en-US" sz="2000" dirty="0"/>
          </a:p>
        </p:txBody>
      </p:sp>
      <p:sp>
        <p:nvSpPr>
          <p:cNvPr id="15" name="Text 8"/>
          <p:cNvSpPr/>
          <p:nvPr/>
        </p:nvSpPr>
        <p:spPr>
          <a:xfrm>
            <a:off x="1955602" y="6476881"/>
            <a:ext cx="6467951" cy="3293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Focus on high-revenue age groups and express-shipping users</a:t>
            </a:r>
            <a:endParaRPr lang="en-US" sz="16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18360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Dataset Overview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2345888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3,900</a:t>
            </a:r>
            <a:endParaRPr lang="en-US" sz="5850" dirty="0"/>
          </a:p>
        </p:txBody>
      </p:sp>
      <p:sp>
        <p:nvSpPr>
          <p:cNvPr id="5" name="Text 2"/>
          <p:cNvSpPr/>
          <p:nvPr/>
        </p:nvSpPr>
        <p:spPr>
          <a:xfrm>
            <a:off x="6280190" y="3377684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Total Purchases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280190" y="3868103"/>
            <a:ext cx="23298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Transactions analyzed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8893493" y="2345888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18</a:t>
            </a:r>
            <a:endParaRPr lang="en-US" sz="5850" dirty="0"/>
          </a:p>
        </p:txBody>
      </p:sp>
      <p:sp>
        <p:nvSpPr>
          <p:cNvPr id="8" name="Text 5"/>
          <p:cNvSpPr/>
          <p:nvPr/>
        </p:nvSpPr>
        <p:spPr>
          <a:xfrm>
            <a:off x="8893493" y="3377684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Data Points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8893493" y="3868103"/>
            <a:ext cx="23298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Features per transaction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11506795" y="2345888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50</a:t>
            </a:r>
            <a:endParaRPr lang="en-US" sz="5850" dirty="0"/>
          </a:p>
        </p:txBody>
      </p:sp>
      <p:sp>
        <p:nvSpPr>
          <p:cNvPr id="11" name="Text 8"/>
          <p:cNvSpPr/>
          <p:nvPr/>
        </p:nvSpPr>
        <p:spPr>
          <a:xfrm>
            <a:off x="11506795" y="3377684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Locations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1506795" y="3868103"/>
            <a:ext cx="23298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Geographic coverage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8893493" y="5160883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25</a:t>
            </a:r>
            <a:endParaRPr lang="en-US" sz="5850" dirty="0"/>
          </a:p>
        </p:txBody>
      </p:sp>
      <p:sp>
        <p:nvSpPr>
          <p:cNvPr id="14" name="Text 11"/>
          <p:cNvSpPr/>
          <p:nvPr/>
        </p:nvSpPr>
        <p:spPr>
          <a:xfrm>
            <a:off x="8893493" y="6192679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Products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8893493" y="6683097"/>
            <a:ext cx="23298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Items tracked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2711" y="575786"/>
            <a:ext cx="6998970" cy="6542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50"/>
              </a:lnSpc>
              <a:buNone/>
            </a:pPr>
            <a:r>
              <a:rPr lang="en-US" sz="410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Data Preparation &amp; Cleaning</a:t>
            </a:r>
            <a:endParaRPr lang="en-US" sz="4100" dirty="0"/>
          </a:p>
        </p:txBody>
      </p:sp>
      <p:sp>
        <p:nvSpPr>
          <p:cNvPr id="3" name="Text 1"/>
          <p:cNvSpPr/>
          <p:nvPr/>
        </p:nvSpPr>
        <p:spPr>
          <a:xfrm>
            <a:off x="732711" y="1779508"/>
            <a:ext cx="209312" cy="261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5B5F71"/>
                </a:solidFill>
                <a:latin typeface="Instrument Sans Light" pitchFamily="34" charset="0"/>
                <a:ea typeface="Instrument Sans Light" pitchFamily="34" charset="-122"/>
                <a:cs typeface="Instrument Sans Light" pitchFamily="34" charset="-120"/>
              </a:rPr>
              <a:t>01</a:t>
            </a:r>
            <a:endParaRPr lang="en-US" sz="16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711" y="2112407"/>
            <a:ext cx="3742611" cy="2286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32711" y="2262783"/>
            <a:ext cx="2617232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Data Loading</a:t>
            </a:r>
            <a:endParaRPr lang="en-US" sz="2050" dirty="0"/>
          </a:p>
        </p:txBody>
      </p:sp>
      <p:sp>
        <p:nvSpPr>
          <p:cNvPr id="6" name="Text 3"/>
          <p:cNvSpPr/>
          <p:nvPr/>
        </p:nvSpPr>
        <p:spPr>
          <a:xfrm>
            <a:off x="732711" y="2799159"/>
            <a:ext cx="3742611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Imported dataset using pandas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4684633" y="1779508"/>
            <a:ext cx="209312" cy="261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5B5F71"/>
                </a:solidFill>
                <a:latin typeface="Instrument Sans Light" pitchFamily="34" charset="0"/>
                <a:ea typeface="Instrument Sans Light" pitchFamily="34" charset="-122"/>
                <a:cs typeface="Instrument Sans Light" pitchFamily="34" charset="-120"/>
              </a:rPr>
              <a:t>02</a:t>
            </a:r>
            <a:endParaRPr lang="en-US" sz="160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4633" y="2112407"/>
            <a:ext cx="3742730" cy="2286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4684633" y="2262783"/>
            <a:ext cx="2617232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Initial Exploration</a:t>
            </a:r>
            <a:endParaRPr lang="en-US" sz="2050" dirty="0"/>
          </a:p>
        </p:txBody>
      </p:sp>
      <p:sp>
        <p:nvSpPr>
          <p:cNvPr id="10" name="Text 6"/>
          <p:cNvSpPr/>
          <p:nvPr/>
        </p:nvSpPr>
        <p:spPr>
          <a:xfrm>
            <a:off x="4684633" y="2799159"/>
            <a:ext cx="3742730" cy="670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Structure check and summary statistics</a:t>
            </a:r>
            <a:endParaRPr lang="en-US" sz="1600" dirty="0"/>
          </a:p>
        </p:txBody>
      </p:sp>
      <p:sp>
        <p:nvSpPr>
          <p:cNvPr id="11" name="Text 7"/>
          <p:cNvSpPr/>
          <p:nvPr/>
        </p:nvSpPr>
        <p:spPr>
          <a:xfrm>
            <a:off x="732711" y="3835479"/>
            <a:ext cx="209312" cy="261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5B5F71"/>
                </a:solidFill>
                <a:latin typeface="Instrument Sans Light" pitchFamily="34" charset="0"/>
                <a:ea typeface="Instrument Sans Light" pitchFamily="34" charset="-122"/>
                <a:cs typeface="Instrument Sans Light" pitchFamily="34" charset="-120"/>
              </a:rPr>
              <a:t>03</a:t>
            </a:r>
            <a:endParaRPr lang="en-US" sz="1600" dirty="0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711" y="4126587"/>
            <a:ext cx="3742611" cy="22860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732711" y="4318754"/>
            <a:ext cx="2754987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Missing Data Handling</a:t>
            </a:r>
            <a:endParaRPr lang="en-US" sz="2050" dirty="0"/>
          </a:p>
        </p:txBody>
      </p:sp>
      <p:sp>
        <p:nvSpPr>
          <p:cNvPr id="14" name="Text 9"/>
          <p:cNvSpPr/>
          <p:nvPr/>
        </p:nvSpPr>
        <p:spPr>
          <a:xfrm>
            <a:off x="732711" y="4855131"/>
            <a:ext cx="3742611" cy="670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Imputed 37 missing review ratings using median</a:t>
            </a:r>
            <a:endParaRPr lang="en-US" sz="1600" dirty="0"/>
          </a:p>
        </p:txBody>
      </p:sp>
      <p:sp>
        <p:nvSpPr>
          <p:cNvPr id="15" name="Text 10"/>
          <p:cNvSpPr/>
          <p:nvPr/>
        </p:nvSpPr>
        <p:spPr>
          <a:xfrm>
            <a:off x="4684633" y="3835479"/>
            <a:ext cx="209312" cy="261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5B5F71"/>
                </a:solidFill>
                <a:latin typeface="Instrument Sans Light" pitchFamily="34" charset="0"/>
                <a:ea typeface="Instrument Sans Light" pitchFamily="34" charset="-122"/>
                <a:cs typeface="Instrument Sans Light" pitchFamily="34" charset="-120"/>
              </a:rPr>
              <a:t>04</a:t>
            </a:r>
            <a:endParaRPr lang="en-US" sz="1600" dirty="0"/>
          </a:p>
        </p:txBody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4633" y="4126587"/>
            <a:ext cx="3742730" cy="22860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4684633" y="4318754"/>
            <a:ext cx="2617232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Feature Engineering</a:t>
            </a:r>
            <a:endParaRPr lang="en-US" sz="2050" dirty="0"/>
          </a:p>
        </p:txBody>
      </p:sp>
      <p:sp>
        <p:nvSpPr>
          <p:cNvPr id="18" name="Text 12"/>
          <p:cNvSpPr/>
          <p:nvPr/>
        </p:nvSpPr>
        <p:spPr>
          <a:xfrm>
            <a:off x="4684633" y="4855131"/>
            <a:ext cx="3742730" cy="670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Created age groups and purchase frequency columns</a:t>
            </a:r>
            <a:endParaRPr lang="en-US" sz="1600" dirty="0"/>
          </a:p>
        </p:txBody>
      </p:sp>
      <p:sp>
        <p:nvSpPr>
          <p:cNvPr id="19" name="Text 13"/>
          <p:cNvSpPr/>
          <p:nvPr/>
        </p:nvSpPr>
        <p:spPr>
          <a:xfrm>
            <a:off x="732711" y="5891451"/>
            <a:ext cx="209312" cy="261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5B5F71"/>
                </a:solidFill>
                <a:latin typeface="Instrument Sans Light" pitchFamily="34" charset="0"/>
                <a:ea typeface="Instrument Sans Light" pitchFamily="34" charset="-122"/>
                <a:cs typeface="Instrument Sans Light" pitchFamily="34" charset="-120"/>
              </a:rPr>
              <a:t>05</a:t>
            </a:r>
            <a:endParaRPr lang="en-US" sz="1600" dirty="0"/>
          </a:p>
        </p:txBody>
      </p:sp>
      <p:pic>
        <p:nvPicPr>
          <p:cNvPr id="20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711" y="6140768"/>
            <a:ext cx="7694652" cy="22860"/>
          </a:xfrm>
          <a:prstGeom prst="rect">
            <a:avLst/>
          </a:prstGeom>
        </p:spPr>
      </p:pic>
      <p:sp>
        <p:nvSpPr>
          <p:cNvPr id="21" name="Text 14"/>
          <p:cNvSpPr/>
          <p:nvPr/>
        </p:nvSpPr>
        <p:spPr>
          <a:xfrm>
            <a:off x="732711" y="6374725"/>
            <a:ext cx="2617232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Database Integration</a:t>
            </a:r>
            <a:endParaRPr lang="en-US" sz="2050" dirty="0"/>
          </a:p>
        </p:txBody>
      </p:sp>
      <p:sp>
        <p:nvSpPr>
          <p:cNvPr id="22" name="Text 15"/>
          <p:cNvSpPr/>
          <p:nvPr/>
        </p:nvSpPr>
        <p:spPr>
          <a:xfrm>
            <a:off x="732711" y="6911102"/>
            <a:ext cx="7694652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Loaded cleaned data into PostgreSQL</a:t>
            </a:r>
            <a:endParaRPr lang="en-US" sz="1600" dirty="0"/>
          </a:p>
        </p:txBody>
      </p:sp>
      <p:pic>
        <p:nvPicPr>
          <p:cNvPr id="23" name="Image 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45761" y="1779508"/>
            <a:ext cx="4959429" cy="4959429"/>
          </a:xfrm>
          <a:prstGeom prst="rect">
            <a:avLst/>
          </a:prstGeom>
        </p:spPr>
      </p:pic>
      <p:sp>
        <p:nvSpPr>
          <p:cNvPr id="24" name="Text 16"/>
          <p:cNvSpPr/>
          <p:nvPr/>
        </p:nvSpPr>
        <p:spPr>
          <a:xfrm>
            <a:off x="8945761" y="6974443"/>
            <a:ext cx="4959429" cy="670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Standardized columns to snake case for better readability and dropped redundant features</a:t>
            </a:r>
            <a:endParaRPr lang="en-US" sz="1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162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913" y="499705"/>
            <a:ext cx="4722138" cy="5676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Key Customer Metrics</a:t>
            </a:r>
            <a:endParaRPr lang="en-US" sz="3550" dirty="0"/>
          </a:p>
        </p:txBody>
      </p:sp>
      <p:sp>
        <p:nvSpPr>
          <p:cNvPr id="4" name="Shape 1"/>
          <p:cNvSpPr/>
          <p:nvPr/>
        </p:nvSpPr>
        <p:spPr>
          <a:xfrm>
            <a:off x="635913" y="1339929"/>
            <a:ext cx="7872174" cy="1461730"/>
          </a:xfrm>
          <a:prstGeom prst="roundRect">
            <a:avLst>
              <a:gd name="adj" fmla="val 5221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825222" y="1529239"/>
            <a:ext cx="2271355" cy="2839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Average Age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825222" y="1922145"/>
            <a:ext cx="7493556" cy="2906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44 years</a:t>
            </a:r>
            <a:endParaRPr lang="en-US" sz="1400" dirty="0"/>
          </a:p>
        </p:txBody>
      </p:sp>
      <p:sp>
        <p:nvSpPr>
          <p:cNvPr id="7" name="Text 4"/>
          <p:cNvSpPr/>
          <p:nvPr/>
        </p:nvSpPr>
        <p:spPr>
          <a:xfrm>
            <a:off x="825222" y="2321719"/>
            <a:ext cx="7493556" cy="2906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Range: 18-70 years</a:t>
            </a:r>
            <a:endParaRPr lang="en-US" sz="1400" dirty="0"/>
          </a:p>
        </p:txBody>
      </p:sp>
      <p:sp>
        <p:nvSpPr>
          <p:cNvPr id="8" name="Shape 5"/>
          <p:cNvSpPr/>
          <p:nvPr/>
        </p:nvSpPr>
        <p:spPr>
          <a:xfrm>
            <a:off x="635913" y="2983349"/>
            <a:ext cx="7872174" cy="1461730"/>
          </a:xfrm>
          <a:prstGeom prst="roundRect">
            <a:avLst>
              <a:gd name="adj" fmla="val 5221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825222" y="3172658"/>
            <a:ext cx="2271355" cy="2839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Average Purchase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825222" y="3565565"/>
            <a:ext cx="7493556" cy="2906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$59.76</a:t>
            </a:r>
            <a:endParaRPr lang="en-US" sz="1400" dirty="0"/>
          </a:p>
        </p:txBody>
      </p:sp>
      <p:sp>
        <p:nvSpPr>
          <p:cNvPr id="11" name="Text 8"/>
          <p:cNvSpPr/>
          <p:nvPr/>
        </p:nvSpPr>
        <p:spPr>
          <a:xfrm>
            <a:off x="825222" y="3965138"/>
            <a:ext cx="7493556" cy="2906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Range: $20-$100</a:t>
            </a:r>
            <a:endParaRPr lang="en-US" sz="1400" dirty="0"/>
          </a:p>
        </p:txBody>
      </p:sp>
      <p:sp>
        <p:nvSpPr>
          <p:cNvPr id="12" name="Shape 9"/>
          <p:cNvSpPr/>
          <p:nvPr/>
        </p:nvSpPr>
        <p:spPr>
          <a:xfrm>
            <a:off x="635913" y="4626769"/>
            <a:ext cx="7872174" cy="1461730"/>
          </a:xfrm>
          <a:prstGeom prst="roundRect">
            <a:avLst>
              <a:gd name="adj" fmla="val 5221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825222" y="4816078"/>
            <a:ext cx="2271355" cy="2839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Average Rating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825222" y="5208984"/>
            <a:ext cx="7493556" cy="2906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3.75 / 5.0</a:t>
            </a:r>
            <a:endParaRPr lang="en-US" sz="1400" dirty="0"/>
          </a:p>
        </p:txBody>
      </p:sp>
      <p:sp>
        <p:nvSpPr>
          <p:cNvPr id="15" name="Text 12"/>
          <p:cNvSpPr/>
          <p:nvPr/>
        </p:nvSpPr>
        <p:spPr>
          <a:xfrm>
            <a:off x="825222" y="5608558"/>
            <a:ext cx="7493556" cy="2906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Median: 3.8 stars</a:t>
            </a:r>
            <a:endParaRPr lang="en-US" sz="1400" dirty="0"/>
          </a:p>
        </p:txBody>
      </p:sp>
      <p:sp>
        <p:nvSpPr>
          <p:cNvPr id="16" name="Shape 13"/>
          <p:cNvSpPr/>
          <p:nvPr/>
        </p:nvSpPr>
        <p:spPr>
          <a:xfrm>
            <a:off x="635913" y="6270188"/>
            <a:ext cx="7872174" cy="1461730"/>
          </a:xfrm>
          <a:prstGeom prst="roundRect">
            <a:avLst>
              <a:gd name="adj" fmla="val 5221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825222" y="6459498"/>
            <a:ext cx="2271355" cy="2839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Previous Purchases</a:t>
            </a:r>
            <a:endParaRPr lang="en-US" sz="1750" dirty="0"/>
          </a:p>
        </p:txBody>
      </p:sp>
      <p:sp>
        <p:nvSpPr>
          <p:cNvPr id="18" name="Text 15"/>
          <p:cNvSpPr/>
          <p:nvPr/>
        </p:nvSpPr>
        <p:spPr>
          <a:xfrm>
            <a:off x="825222" y="6852404"/>
            <a:ext cx="7493556" cy="2906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25 average</a:t>
            </a:r>
            <a:endParaRPr lang="en-US" sz="1400" dirty="0"/>
          </a:p>
        </p:txBody>
      </p:sp>
      <p:sp>
        <p:nvSpPr>
          <p:cNvPr id="19" name="Text 16"/>
          <p:cNvSpPr/>
          <p:nvPr/>
        </p:nvSpPr>
        <p:spPr>
          <a:xfrm>
            <a:off x="825222" y="7251978"/>
            <a:ext cx="7493556" cy="2906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Median: 25 orders</a:t>
            </a:r>
            <a:endParaRPr lang="en-US" sz="14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7714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Revenue Analysis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252901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Gender Breakdown</a:t>
            </a:r>
            <a:endParaRPr lang="en-US" sz="26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933343"/>
            <a:ext cx="6244709" cy="3239691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3038594" y="6203513"/>
            <a:ext cx="226814" cy="226814"/>
          </a:xfrm>
          <a:prstGeom prst="roundRect">
            <a:avLst>
              <a:gd name="adj" fmla="val 8063"/>
            </a:avLst>
          </a:prstGeom>
          <a:solidFill>
            <a:srgbClr val="21232B"/>
          </a:solidFill>
          <a:ln/>
        </p:spPr>
      </p:sp>
      <p:sp>
        <p:nvSpPr>
          <p:cNvPr id="6" name="Text 3"/>
          <p:cNvSpPr/>
          <p:nvPr/>
        </p:nvSpPr>
        <p:spPr>
          <a:xfrm>
            <a:off x="3326368" y="6203513"/>
            <a:ext cx="513517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Male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3992285" y="6203513"/>
            <a:ext cx="226814" cy="226814"/>
          </a:xfrm>
          <a:prstGeom prst="roundRect">
            <a:avLst>
              <a:gd name="adj" fmla="val 8063"/>
            </a:avLst>
          </a:prstGeom>
          <a:solidFill>
            <a:srgbClr val="757A95"/>
          </a:solidFill>
          <a:ln/>
        </p:spPr>
      </p:sp>
      <p:sp>
        <p:nvSpPr>
          <p:cNvPr id="8" name="Text 5"/>
          <p:cNvSpPr/>
          <p:nvPr/>
        </p:nvSpPr>
        <p:spPr>
          <a:xfrm>
            <a:off x="4280059" y="6203513"/>
            <a:ext cx="776764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Female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93790" y="668547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Male customers generate </a:t>
            </a:r>
            <a:r>
              <a:rPr lang="en-US" sz="1750" b="1" dirty="0">
                <a:solidFill>
                  <a:srgbClr val="50546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68%</a:t>
            </a: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of total revenue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7599521" y="2252901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Age Group Revenue</a:t>
            </a:r>
            <a:endParaRPr lang="en-US" sz="2650" dirty="0"/>
          </a:p>
        </p:txBody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9521" y="2933343"/>
            <a:ext cx="6244709" cy="3496985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7599521" y="668547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Young adults lead revenue generation across all segments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00488"/>
            <a:ext cx="800123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Product Performance Insights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3897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Top Rated: Gloves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880128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3.86 average rating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235893" y="33897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Sandals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235893" y="3880128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3.84 average rating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677995" y="33897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Boots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677995" y="3880128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3.82 average rating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793790" y="4498181"/>
            <a:ext cx="6407944" cy="1730812"/>
          </a:xfrm>
          <a:prstGeom prst="roundRect">
            <a:avLst>
              <a:gd name="adj" fmla="val 5504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C8C9CF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1051084" y="475547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Clothing Dominates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1051084" y="5245894"/>
            <a:ext cx="589335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1,737 purchases - highest category volume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7428548" y="4498181"/>
            <a:ext cx="6408063" cy="1730812"/>
          </a:xfrm>
          <a:prstGeom prst="roundRect">
            <a:avLst>
              <a:gd name="adj" fmla="val 5504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C8C9CF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7685842" y="4755475"/>
            <a:ext cx="296751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Discount Dependency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7685842" y="5245894"/>
            <a:ext cx="589347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Hats lead with 50% discount rate, followed by sneakers at 49.66%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07413"/>
            <a:ext cx="660189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Customer Segmentation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8348" y="2369820"/>
            <a:ext cx="2152055" cy="130694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894892" y="2985849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1</a:t>
            </a:r>
            <a:endParaRPr lang="en-US" sz="2500" dirty="0"/>
          </a:p>
        </p:txBody>
      </p:sp>
      <p:sp>
        <p:nvSpPr>
          <p:cNvPr id="5" name="Text 2"/>
          <p:cNvSpPr/>
          <p:nvPr/>
        </p:nvSpPr>
        <p:spPr>
          <a:xfrm>
            <a:off x="5357217" y="2596634"/>
            <a:ext cx="142684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New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5357217" y="3087053"/>
            <a:ext cx="142684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83 customers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187077" y="3689866"/>
            <a:ext cx="8592860" cy="15240"/>
          </a:xfrm>
          <a:prstGeom prst="roundRect">
            <a:avLst>
              <a:gd name="adj" fmla="val 625116"/>
            </a:avLst>
          </a:prstGeom>
          <a:solidFill>
            <a:srgbClr val="C8C9CF"/>
          </a:solidFill>
          <a:ln/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2381" y="3733443"/>
            <a:ext cx="4304109" cy="1306949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894892" y="4187547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2</a:t>
            </a:r>
            <a:endParaRPr lang="en-US" sz="2500" dirty="0"/>
          </a:p>
        </p:txBody>
      </p:sp>
      <p:sp>
        <p:nvSpPr>
          <p:cNvPr id="10" name="Text 6"/>
          <p:cNvSpPr/>
          <p:nvPr/>
        </p:nvSpPr>
        <p:spPr>
          <a:xfrm>
            <a:off x="6433304" y="3960257"/>
            <a:ext cx="151888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Returning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6433304" y="4450675"/>
            <a:ext cx="151888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701 customers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6263164" y="5053489"/>
            <a:ext cx="7516773" cy="15240"/>
          </a:xfrm>
          <a:prstGeom prst="roundRect">
            <a:avLst>
              <a:gd name="adj" fmla="val 625116"/>
            </a:avLst>
          </a:prstGeom>
          <a:solidFill>
            <a:srgbClr val="C8C9CF"/>
          </a:solidFill>
          <a:ln/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294" y="5097066"/>
            <a:ext cx="6456164" cy="1306949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894773" y="5551170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3</a:t>
            </a:r>
            <a:endParaRPr lang="en-US" sz="2500" dirty="0"/>
          </a:p>
        </p:txBody>
      </p:sp>
      <p:sp>
        <p:nvSpPr>
          <p:cNvPr id="15" name="Text 10"/>
          <p:cNvSpPr/>
          <p:nvPr/>
        </p:nvSpPr>
        <p:spPr>
          <a:xfrm>
            <a:off x="7509272" y="5323880"/>
            <a:ext cx="163270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Loyal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7509272" y="5814298"/>
            <a:ext cx="163270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3,116 customers</a:t>
            </a:r>
            <a:endParaRPr lang="en-US" sz="1750" dirty="0"/>
          </a:p>
        </p:txBody>
      </p:sp>
      <p:sp>
        <p:nvSpPr>
          <p:cNvPr id="17" name="Text 12"/>
          <p:cNvSpPr/>
          <p:nvPr/>
        </p:nvSpPr>
        <p:spPr>
          <a:xfrm>
            <a:off x="793790" y="665916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50546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80% of customers</a:t>
            </a: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fall into the loyal segment, showing strong retention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94943" y="388858"/>
            <a:ext cx="5567958" cy="4419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50"/>
              </a:lnSpc>
              <a:buNone/>
            </a:pPr>
            <a:r>
              <a:rPr lang="en-US" sz="275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Subscription &amp; Shipping Behavior</a:t>
            </a:r>
            <a:endParaRPr lang="en-US" sz="2750" dirty="0"/>
          </a:p>
        </p:txBody>
      </p:sp>
      <p:sp>
        <p:nvSpPr>
          <p:cNvPr id="3" name="Text 1"/>
          <p:cNvSpPr/>
          <p:nvPr/>
        </p:nvSpPr>
        <p:spPr>
          <a:xfrm>
            <a:off x="2948940" y="2121098"/>
            <a:ext cx="1739503" cy="3534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7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27%</a:t>
            </a:r>
            <a:endParaRPr lang="en-US" sz="27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8083" y="1237178"/>
            <a:ext cx="2121456" cy="2121456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934891" y="3535204"/>
            <a:ext cx="1767840" cy="2209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13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Subscribers</a:t>
            </a:r>
            <a:endParaRPr lang="en-US" sz="1350" dirty="0"/>
          </a:p>
        </p:txBody>
      </p:sp>
      <p:sp>
        <p:nvSpPr>
          <p:cNvPr id="6" name="Text 3"/>
          <p:cNvSpPr/>
          <p:nvPr/>
        </p:nvSpPr>
        <p:spPr>
          <a:xfrm>
            <a:off x="494943" y="3897511"/>
            <a:ext cx="6647736" cy="2262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50"/>
              </a:lnSpc>
              <a:buNone/>
            </a:pPr>
            <a:r>
              <a:rPr lang="en-US" sz="11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1,053 customers</a:t>
            </a:r>
            <a:endParaRPr lang="en-US" sz="1100" dirty="0"/>
          </a:p>
        </p:txBody>
      </p:sp>
      <p:sp>
        <p:nvSpPr>
          <p:cNvPr id="7" name="Text 4"/>
          <p:cNvSpPr/>
          <p:nvPr/>
        </p:nvSpPr>
        <p:spPr>
          <a:xfrm>
            <a:off x="2948940" y="5325666"/>
            <a:ext cx="1739503" cy="3534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7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73%</a:t>
            </a:r>
            <a:endParaRPr lang="en-US" sz="27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8083" y="4441746"/>
            <a:ext cx="2121456" cy="2121456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2934891" y="6739771"/>
            <a:ext cx="1767840" cy="2209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13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Non-Subscribers</a:t>
            </a:r>
            <a:endParaRPr lang="en-US" sz="1350" dirty="0"/>
          </a:p>
        </p:txBody>
      </p:sp>
      <p:sp>
        <p:nvSpPr>
          <p:cNvPr id="10" name="Text 6"/>
          <p:cNvSpPr/>
          <p:nvPr/>
        </p:nvSpPr>
        <p:spPr>
          <a:xfrm>
            <a:off x="494943" y="7102078"/>
            <a:ext cx="6647736" cy="2262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50"/>
              </a:lnSpc>
              <a:buNone/>
            </a:pPr>
            <a:r>
              <a:rPr lang="en-US" sz="11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2,847 customers</a:t>
            </a:r>
            <a:endParaRPr lang="en-US" sz="1100" dirty="0"/>
          </a:p>
        </p:txBody>
      </p:sp>
      <p:sp>
        <p:nvSpPr>
          <p:cNvPr id="11" name="Text 7"/>
          <p:cNvSpPr/>
          <p:nvPr/>
        </p:nvSpPr>
        <p:spPr>
          <a:xfrm>
            <a:off x="494943" y="7487364"/>
            <a:ext cx="6647736" cy="2262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Non-subscribers generate higher total revenue: </a:t>
            </a:r>
            <a:r>
              <a:rPr lang="en-US" sz="1100" b="1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$170,436</a:t>
            </a:r>
            <a:r>
              <a:rPr lang="en-US" sz="11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vs </a:t>
            </a:r>
            <a:r>
              <a:rPr lang="en-US" sz="1100" b="1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$62,645</a:t>
            </a:r>
            <a:endParaRPr lang="en-US" sz="1100" dirty="0"/>
          </a:p>
        </p:txBody>
      </p:sp>
      <p:sp>
        <p:nvSpPr>
          <p:cNvPr id="12" name="Shape 8"/>
          <p:cNvSpPr/>
          <p:nvPr/>
        </p:nvSpPr>
        <p:spPr>
          <a:xfrm>
            <a:off x="7495342" y="1201936"/>
            <a:ext cx="6647736" cy="901660"/>
          </a:xfrm>
          <a:prstGeom prst="roundRect">
            <a:avLst>
              <a:gd name="adj" fmla="val 8113"/>
            </a:avLst>
          </a:prstGeom>
          <a:solidFill>
            <a:srgbClr val="FFFFFF">
              <a:alpha val="95000"/>
            </a:srgbClr>
          </a:solidFill>
          <a:ln w="15240">
            <a:solidFill>
              <a:srgbClr val="C8C9CF"/>
            </a:solidFill>
            <a:prstDash val="solid"/>
          </a:ln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0102" y="1201936"/>
            <a:ext cx="60960" cy="901660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7697629" y="1358503"/>
            <a:ext cx="1767840" cy="2209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Express Shipping</a:t>
            </a:r>
            <a:endParaRPr lang="en-US" sz="1350" dirty="0"/>
          </a:p>
        </p:txBody>
      </p:sp>
      <p:sp>
        <p:nvSpPr>
          <p:cNvPr id="15" name="Text 10"/>
          <p:cNvSpPr/>
          <p:nvPr/>
        </p:nvSpPr>
        <p:spPr>
          <a:xfrm>
            <a:off x="7697629" y="1720810"/>
            <a:ext cx="6288881" cy="2262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$60.48 avg purchase</a:t>
            </a:r>
            <a:endParaRPr lang="en-US" sz="1100" dirty="0"/>
          </a:p>
        </p:txBody>
      </p:sp>
      <p:sp>
        <p:nvSpPr>
          <p:cNvPr id="16" name="Shape 11"/>
          <p:cNvSpPr/>
          <p:nvPr/>
        </p:nvSpPr>
        <p:spPr>
          <a:xfrm>
            <a:off x="7495342" y="2244923"/>
            <a:ext cx="6647736" cy="901660"/>
          </a:xfrm>
          <a:prstGeom prst="roundRect">
            <a:avLst>
              <a:gd name="adj" fmla="val 8113"/>
            </a:avLst>
          </a:prstGeom>
          <a:solidFill>
            <a:srgbClr val="FFFFFF">
              <a:alpha val="95000"/>
            </a:srgbClr>
          </a:solidFill>
          <a:ln w="15240">
            <a:solidFill>
              <a:srgbClr val="C8C9CF"/>
            </a:solidFill>
            <a:prstDash val="solid"/>
          </a:ln>
        </p:spPr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0102" y="2244923"/>
            <a:ext cx="60960" cy="901660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7697629" y="2401491"/>
            <a:ext cx="1767840" cy="2209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Standard Shipping</a:t>
            </a:r>
            <a:endParaRPr lang="en-US" sz="1350" dirty="0"/>
          </a:p>
        </p:txBody>
      </p:sp>
      <p:sp>
        <p:nvSpPr>
          <p:cNvPr id="19" name="Text 13"/>
          <p:cNvSpPr/>
          <p:nvPr/>
        </p:nvSpPr>
        <p:spPr>
          <a:xfrm>
            <a:off x="7697629" y="2763798"/>
            <a:ext cx="6288881" cy="2262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$58.46 avg purchase</a:t>
            </a:r>
            <a:endParaRPr lang="en-US" sz="1100" dirty="0"/>
          </a:p>
        </p:txBody>
      </p:sp>
      <p:sp>
        <p:nvSpPr>
          <p:cNvPr id="20" name="Shape 14"/>
          <p:cNvSpPr/>
          <p:nvPr/>
        </p:nvSpPr>
        <p:spPr>
          <a:xfrm>
            <a:off x="7495342" y="3287911"/>
            <a:ext cx="6647736" cy="901660"/>
          </a:xfrm>
          <a:prstGeom prst="roundRect">
            <a:avLst>
              <a:gd name="adj" fmla="val 8113"/>
            </a:avLst>
          </a:prstGeom>
          <a:solidFill>
            <a:srgbClr val="FFFFFF">
              <a:alpha val="95000"/>
            </a:srgbClr>
          </a:solidFill>
          <a:ln w="15240">
            <a:solidFill>
              <a:srgbClr val="C8C9CF"/>
            </a:solidFill>
            <a:prstDash val="solid"/>
          </a:ln>
        </p:spPr>
      </p:sp>
      <p:pic>
        <p:nvPicPr>
          <p:cNvPr id="21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0102" y="3287911"/>
            <a:ext cx="60960" cy="901660"/>
          </a:xfrm>
          <a:prstGeom prst="rect">
            <a:avLst/>
          </a:prstGeom>
        </p:spPr>
      </p:pic>
      <p:sp>
        <p:nvSpPr>
          <p:cNvPr id="22" name="Text 15"/>
          <p:cNvSpPr/>
          <p:nvPr/>
        </p:nvSpPr>
        <p:spPr>
          <a:xfrm>
            <a:off x="7697629" y="3444478"/>
            <a:ext cx="1767840" cy="2209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Free Shipping</a:t>
            </a:r>
            <a:endParaRPr lang="en-US" sz="1350" dirty="0"/>
          </a:p>
        </p:txBody>
      </p:sp>
      <p:sp>
        <p:nvSpPr>
          <p:cNvPr id="23" name="Text 16"/>
          <p:cNvSpPr/>
          <p:nvPr/>
        </p:nvSpPr>
        <p:spPr>
          <a:xfrm>
            <a:off x="7697629" y="3806785"/>
            <a:ext cx="6288881" cy="2262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Most popular option - 675 orders</a:t>
            </a:r>
            <a:endParaRPr lang="en-US" sz="11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280190" y="1624251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Power BI Dashboard Highlights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608784"/>
            <a:ext cx="212276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Interactive Filters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6280190" y="4544258"/>
            <a:ext cx="212276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Subscription status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5349359"/>
            <a:ext cx="212276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Gender &amp; category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280190" y="6154460"/>
            <a:ext cx="212276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Shipping type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8963978" y="3608784"/>
            <a:ext cx="212276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Visual Insights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8963978" y="4189928"/>
            <a:ext cx="212276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Revenue by category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8963978" y="4995029"/>
            <a:ext cx="212276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Sales by age group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8963978" y="5800130"/>
            <a:ext cx="212276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Customer distribution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11647765" y="3608784"/>
            <a:ext cx="220384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Real-Time Metrics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11647765" y="4544258"/>
            <a:ext cx="22038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3.9K customers tracked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11647765" y="5349359"/>
            <a:ext cx="22038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$59.76 avg purchase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11647765" y="6154460"/>
            <a:ext cx="220384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3.75 avg rating</a:t>
            </a:r>
            <a:endParaRPr lang="en-US" sz="1750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856" y="714372"/>
            <a:ext cx="6131334" cy="7281311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360</Words>
  <Application>Microsoft Office PowerPoint</Application>
  <PresentationFormat>Custom</PresentationFormat>
  <Paragraphs>120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Calibri</vt:lpstr>
      <vt:lpstr>Arial</vt:lpstr>
      <vt:lpstr>Instrument Sans Semi Bold</vt:lpstr>
      <vt:lpstr>Instrument Sans Light</vt:lpstr>
      <vt:lpstr>Instrument Sans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lastModifiedBy>Fardin Hossain</cp:lastModifiedBy>
  <cp:revision>2</cp:revision>
  <dcterms:created xsi:type="dcterms:W3CDTF">2025-11-27T07:36:01Z</dcterms:created>
  <dcterms:modified xsi:type="dcterms:W3CDTF">2025-11-27T07:39:38Z</dcterms:modified>
</cp:coreProperties>
</file>